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4" r:id="rId5"/>
    <p:sldId id="285" r:id="rId6"/>
    <p:sldId id="291" r:id="rId7"/>
    <p:sldId id="292" r:id="rId8"/>
    <p:sldId id="290" r:id="rId9"/>
    <p:sldId id="287" r:id="rId10"/>
    <p:sldId id="288" r:id="rId11"/>
    <p:sldId id="289" r:id="rId12"/>
    <p:sldId id="283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E7"/>
    <a:srgbClr val="F5F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A81BF-7719-A066-C813-C5041AFF0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308" y="218894"/>
            <a:ext cx="9144000" cy="1137623"/>
          </a:xfrm>
        </p:spPr>
        <p:txBody>
          <a:bodyPr anchor="t">
            <a:normAutofit/>
          </a:bodyPr>
          <a:lstStyle>
            <a:lvl1pPr algn="ctr">
              <a:defRPr sz="4800" baseline="0">
                <a:latin typeface="Aptos" panose="020B0004020202020204" pitchFamily="34" charset="0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1DBC780-899D-486D-5467-CBBF11873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435" y="1902274"/>
            <a:ext cx="9867746" cy="34520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9629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DF199-BCEF-41F1-2143-130A4068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17DD537-2B62-D653-8B5F-B13D97391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C73896-1FE3-BD01-6663-C3C607D64D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C2CC60-28FB-A82E-D2D3-14247A49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6D344D-C0DF-CC29-9C34-14FEF48E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312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B5095B5-B193-2D88-0867-CE99C2681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F6F696B-F22A-BBA8-21E3-FC0F1BCCE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50B43C-FB0C-489A-2A56-A71640F1B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F8782C-F2BC-BAD6-B07C-EF4763A71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83DA23-38C0-58C6-7456-EDF3B320C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F5CA79-D4A2-5BC2-37AE-6C1359A14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738B71BA-4C93-A479-94A7-03B170843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ctr">
              <a:defRPr sz="4400"/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5093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1BE15-577B-193E-C3DC-AD0FA98B2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F8342C-608E-FDFA-79F8-9E7977D3C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D867E3-9FA0-1EAF-92F0-B64865A361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AAFFB9-BB94-FB45-E7D0-F7D80D74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32A947-4BFF-F538-BB93-B046C3B6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870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DA5DE-C8D7-E762-B147-D2A071655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46B659-8D6E-F0EA-EAFF-45A979642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4F89F5-44D0-A046-6151-E06F53BAC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185AC01-3B4D-765E-DC39-1B548F77E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5242CA-0668-D5D3-378A-D33A22855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91BF47-4ABE-9CF3-3A52-9C5865C38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688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0CC1D6-05F8-F6C0-CD7B-600DDA14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E6064E-2D64-0179-3C87-25BBFAF79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537F17-2F82-11B8-4BF2-5E66752B4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A7587D3-A83F-EF84-5136-091D7B59B3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E929A96-8358-06B6-8580-741712717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A7C2066-76C6-0009-EA61-95D646637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F5E10AE-03C3-D655-9384-4BB5EC32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D7CE58C-E5F3-B091-778D-CE8480BC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166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83338-EA2C-ABF0-D93A-07DD6C08D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2F4E39D-223D-9389-DD8B-22DA287EAF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3F2DBEB-83EE-60C8-C5DB-D41DE2E4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D86127-B03E-8EC1-C5AA-0028E9A9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61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47842EB-4494-8F08-07FB-9B2E7B2FAC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BE8F296-0DB0-2950-B492-6686409C6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D2ABB3-A37B-C919-6FC4-1E9E1EDF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991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6919C-D168-D3E8-7C5F-379DF6968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81AC71-D868-C58F-FD50-DB145FAF7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55145A1-9CF4-035C-EF22-DD9A59782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DA593C-30BA-9699-0BEB-215840016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375F3B-4820-E59A-4A96-66C0DA53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8338B45-351A-5C69-7864-76E76A39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584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6768C-C2AB-6102-5F6D-72C16681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E7A2B37-3A15-D893-E433-DAA1D6736C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713B74-5D6E-8A6B-A4EF-87FEFADEF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43D275-4819-4CEE-4F72-1320AE5BAC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0F43ED-C02A-4CC3-AF50-9DE3C7DEA689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D95AAB-5D13-0BF2-2EF3-7029A4F1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30AC65-911B-E7D4-AC83-62D810F3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076155-604F-4BC1-827F-7D775AFFED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0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1000"/>
            <a:lum/>
          </a:blip>
          <a:srcRect/>
          <a:stretch>
            <a:fillRect l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E4604E9-08F8-7BDD-F27F-A4A9C9FAC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1D44BD-8874-8E47-D3E9-EA590A028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0E6F5E-DB12-13A2-8F53-1C5E001E3044}"/>
              </a:ext>
            </a:extLst>
          </p:cNvPr>
          <p:cNvSpPr txBox="1"/>
          <p:nvPr userDrawn="1"/>
        </p:nvSpPr>
        <p:spPr>
          <a:xfrm>
            <a:off x="4890830" y="6352143"/>
            <a:ext cx="2641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R. van den Broek Advies</a:t>
            </a:r>
          </a:p>
        </p:txBody>
      </p:sp>
      <p:pic>
        <p:nvPicPr>
          <p:cNvPr id="6" name="Afbeelding 5" descr="Afbeelding met pijl&#10;&#10;Automatisch gegenereerde beschrijving">
            <a:extLst>
              <a:ext uri="{FF2B5EF4-FFF2-40B4-BE49-F238E27FC236}">
                <a16:creationId xmlns:a16="http://schemas.microsoft.com/office/drawing/2014/main" id="{51AC2180-3905-DA5F-FE22-02DF2A11F93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76" y="6311900"/>
            <a:ext cx="460859" cy="42710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1678C02-D376-FF36-9D0C-90F08578D30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146" y="290573"/>
            <a:ext cx="1984347" cy="5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3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DC6E0-A06F-65B6-0DAD-4D37ED960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Samengaan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BFFF03-F3C5-E088-80A6-08C101622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600" b="1" dirty="0"/>
              <a:t>     Presentatie samengaan</a:t>
            </a:r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r>
              <a:rPr lang="nl-NL" b="1" dirty="0"/>
              <a:t>PG Drempt-</a:t>
            </a:r>
            <a:r>
              <a:rPr lang="nl-NL" b="1" dirty="0" err="1"/>
              <a:t>Oldenkeppel</a:t>
            </a:r>
            <a:r>
              <a:rPr lang="nl-NL" b="1" dirty="0"/>
              <a:t> en PG Hummelo</a:t>
            </a:r>
          </a:p>
          <a:p>
            <a:endParaRPr lang="nl-NL" b="1" dirty="0"/>
          </a:p>
          <a:p>
            <a:r>
              <a:rPr lang="nl-NL" dirty="0"/>
              <a:t>door Roelof van den Broek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2A96F8-84EC-BD96-86EC-EAE3344F8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2703" y="1356517"/>
            <a:ext cx="2845210" cy="21339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5379A4-494A-FF22-314A-E06683724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04" y="1356518"/>
            <a:ext cx="1903481" cy="223645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DC11627-044E-7800-55F5-54EEB7A4D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985" y="1356517"/>
            <a:ext cx="1414683" cy="221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54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7FFC8-5893-1E83-F5D2-3FA4486A7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2F857F8-E126-44E9-0690-A15B77D5D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</a:pPr>
            <a:r>
              <a:rPr lang="nl-NL" dirty="0"/>
              <a:t>Gezamenlijk beleidsplan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Gezamenlijke plaatselijke regeling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Vermogensrechtelijke regeling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Rechtspositie predikanten en/of kerkelijk werker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Overgangsregeling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“Horen” van de gemeenteleden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9F2E8DE-A35C-B309-3A8C-5C5549EE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Samenvoegingsdossier</a:t>
            </a:r>
          </a:p>
        </p:txBody>
      </p:sp>
    </p:spTree>
    <p:extLst>
      <p:ext uri="{BB962C8B-B14F-4D97-AF65-F5344CB8AC3E}">
        <p14:creationId xmlns:p14="http://schemas.microsoft.com/office/powerpoint/2010/main" val="2122703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DA407-20D8-A6D8-5669-4DB34CA0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762D062-D07C-0037-F551-95D3EC22C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spcAft>
                <a:spcPts val="600"/>
              </a:spcAft>
            </a:pPr>
            <a:r>
              <a:rPr lang="nl-NL" dirty="0"/>
              <a:t>De kerkenraden nemen een voorgenomen besluit om samen te gaan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Het samenvoegingsdossier wordt aangeboden aan het BMCV en CCBB ter goedkeuring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Na toestemming volgt de publicatie in een regionaal dagblad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Het notariële traject start met als afsluiting:</a:t>
            </a:r>
          </a:p>
          <a:p>
            <a:pPr marL="457200" indent="-457200">
              <a:spcAft>
                <a:spcPts val="600"/>
              </a:spcAft>
            </a:pPr>
            <a:r>
              <a:rPr lang="nl-NL" dirty="0"/>
              <a:t>Het passeren van de fusieakte.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745869-B533-6DD7-48B8-4657FC7AA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Samenvoegingsdossier plannen met de volgende onderwerpen</a:t>
            </a:r>
          </a:p>
        </p:txBody>
      </p:sp>
    </p:spTree>
    <p:extLst>
      <p:ext uri="{BB962C8B-B14F-4D97-AF65-F5344CB8AC3E}">
        <p14:creationId xmlns:p14="http://schemas.microsoft.com/office/powerpoint/2010/main" val="306958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EA69655-53A3-31B5-AD05-BE7D0479E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98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nl-NL" sz="3600" b="1" dirty="0">
                <a:solidFill>
                  <a:schemeClr val="tx2"/>
                </a:solidFill>
              </a:rPr>
              <a:t>Er zullen ongetwijfeld vragen zijn, maar eerst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D4CCDD9-DE96-68E7-E98F-FC024035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57"/>
            <a:ext cx="10515600" cy="1325563"/>
          </a:xfrm>
        </p:spPr>
        <p:txBody>
          <a:bodyPr/>
          <a:lstStyle/>
          <a:p>
            <a:r>
              <a:rPr lang="nl-NL" b="1" dirty="0"/>
              <a:t>Pauze</a:t>
            </a:r>
          </a:p>
        </p:txBody>
      </p:sp>
      <p:pic>
        <p:nvPicPr>
          <p:cNvPr id="4" name="Afbeelding 3" descr="Afbeelding met kop, koffie, tafel, voedsel">
            <a:extLst>
              <a:ext uri="{FF2B5EF4-FFF2-40B4-BE49-F238E27FC236}">
                <a16:creationId xmlns:a16="http://schemas.microsoft.com/office/drawing/2014/main" id="{D4B579CC-7741-26F0-02B6-5391B2540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976" y="2476748"/>
            <a:ext cx="59055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8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CF4CA3E-2B2D-28F3-231B-781BF0261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Streven is het samengaan op </a:t>
            </a:r>
            <a:br>
              <a:rPr lang="nl-NL" dirty="0"/>
            </a:br>
            <a:r>
              <a:rPr lang="nl-NL" dirty="0"/>
              <a:t>1 januari 2028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1F7287-2C60-A012-DD97-C281710794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24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9DE59AD-F666-C184-0996-FCEAB2A0A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12"/>
            <a:ext cx="10515600" cy="4917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De kerkenraden hebben de wens uitgesproken om  samen te gaan:</a:t>
            </a:r>
          </a:p>
          <a:p>
            <a:pPr marL="0" indent="0">
              <a:buNone/>
            </a:pPr>
            <a:endParaRPr lang="nl-NL" dirty="0"/>
          </a:p>
          <a:p>
            <a:pPr marL="457200" indent="-457200"/>
            <a:r>
              <a:rPr lang="nl-NL" sz="2800" dirty="0"/>
              <a:t>Dit betekent niet dat er al een definitief besluit genomen is;</a:t>
            </a:r>
          </a:p>
          <a:p>
            <a:pPr marL="457200" indent="-457200"/>
            <a:r>
              <a:rPr lang="nl-NL" sz="2800" dirty="0"/>
              <a:t>De eerste fase betreft het onderzoek, waarbij gekeken wordt of de verschillen te overbruggen zijn; </a:t>
            </a:r>
          </a:p>
          <a:p>
            <a:pPr marL="457200" indent="-457200"/>
            <a:r>
              <a:rPr lang="nl-NL" sz="2800" dirty="0"/>
              <a:t>Ook de financiën worden naast elkaar gelegd; </a:t>
            </a:r>
          </a:p>
          <a:p>
            <a:pPr marL="457200" indent="-457200"/>
            <a:r>
              <a:rPr lang="nl-NL" sz="2800" dirty="0"/>
              <a:t>De onderzoeksresultaten worden aan beide kerkenraden en gemeenten voorgelegd.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61F4C41-40A5-1569-7429-49708130E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Samengaan</a:t>
            </a:r>
          </a:p>
        </p:txBody>
      </p:sp>
    </p:spTree>
    <p:extLst>
      <p:ext uri="{BB962C8B-B14F-4D97-AF65-F5344CB8AC3E}">
        <p14:creationId xmlns:p14="http://schemas.microsoft.com/office/powerpoint/2010/main" val="182015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BF03B-3BA3-E9B2-0822-04F731B2E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C23C22E-318B-DB2A-64A4-50704A909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0100" lvl="1" indent="-342900">
              <a:spcAft>
                <a:spcPts val="600"/>
              </a:spcAft>
            </a:pPr>
            <a:endParaRPr lang="nl-NL" dirty="0"/>
          </a:p>
          <a:p>
            <a:pPr marL="800100" lvl="1" indent="-342900">
              <a:spcAft>
                <a:spcPts val="600"/>
              </a:spcAft>
            </a:pPr>
            <a:r>
              <a:rPr lang="nl-NL" dirty="0"/>
              <a:t>Dat het één gemeente wordt met verschillende vierplekken; </a:t>
            </a:r>
          </a:p>
          <a:p>
            <a:pPr marL="800100" lvl="1" indent="-342900">
              <a:spcAft>
                <a:spcPts val="600"/>
              </a:spcAft>
            </a:pPr>
            <a:endParaRPr lang="nl-NL" dirty="0"/>
          </a:p>
          <a:p>
            <a:pPr marL="800100" lvl="1" indent="-342900">
              <a:spcAft>
                <a:spcPts val="600"/>
              </a:spcAft>
            </a:pPr>
            <a:r>
              <a:rPr lang="nl-NL" dirty="0"/>
              <a:t>Dat leden samengevoegd worden tot één ledenbestand;</a:t>
            </a:r>
          </a:p>
          <a:p>
            <a:pPr marL="800100" lvl="1" indent="-342900">
              <a:spcAft>
                <a:spcPts val="600"/>
              </a:spcAft>
            </a:pPr>
            <a:endParaRPr lang="nl-NL" dirty="0"/>
          </a:p>
          <a:p>
            <a:pPr marL="800100" lvl="1" indent="-342900">
              <a:spcAft>
                <a:spcPts val="600"/>
              </a:spcAft>
            </a:pPr>
            <a:r>
              <a:rPr lang="nl-NL" dirty="0"/>
              <a:t>Dat vermogens en bezittingen van de twee kerken en van de twee diaconieën worden samengevoegd.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D038888-70E2-1D24-A983-C80584B67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Wat betekent dit voor de gemeente?</a:t>
            </a:r>
          </a:p>
        </p:txBody>
      </p:sp>
    </p:spTree>
    <p:extLst>
      <p:ext uri="{BB962C8B-B14F-4D97-AF65-F5344CB8AC3E}">
        <p14:creationId xmlns:p14="http://schemas.microsoft.com/office/powerpoint/2010/main" val="2508157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473A2-D699-B6BD-B85E-4C46FAB06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555F2E2-160D-DD57-680B-590D5CDC6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00100" lvl="1" indent="-342900">
              <a:spcAft>
                <a:spcPts val="600"/>
              </a:spcAft>
            </a:pPr>
            <a:r>
              <a:rPr lang="nl-NL" sz="3200" dirty="0"/>
              <a:t>Dat er een werkgroep liturgie wordt samengesteld; </a:t>
            </a:r>
          </a:p>
          <a:p>
            <a:pPr marL="800100" lvl="1" indent="-342900">
              <a:spcAft>
                <a:spcPts val="600"/>
              </a:spcAft>
            </a:pPr>
            <a:endParaRPr lang="nl-NL" sz="3200" dirty="0"/>
          </a:p>
          <a:p>
            <a:pPr marL="800100" lvl="1" indent="-342900">
              <a:spcAft>
                <a:spcPts val="600"/>
              </a:spcAft>
            </a:pPr>
            <a:r>
              <a:rPr lang="nl-NL" sz="3200" dirty="0"/>
              <a:t>Het pastoraat en bezoekwerk op dezelfde wijze blijft;</a:t>
            </a:r>
          </a:p>
          <a:p>
            <a:pPr marL="800100" lvl="1" indent="-342900">
              <a:spcAft>
                <a:spcPts val="600"/>
              </a:spcAft>
            </a:pPr>
            <a:endParaRPr lang="nl-NL" sz="3200" dirty="0"/>
          </a:p>
          <a:p>
            <a:pPr marL="800100" lvl="1" indent="-342900">
              <a:spcAft>
                <a:spcPts val="600"/>
              </a:spcAft>
            </a:pPr>
            <a:r>
              <a:rPr lang="nl-NL" sz="3200" dirty="0"/>
              <a:t>Dat de kerkdiensten over de verschillende kerken worden verdeeld;</a:t>
            </a:r>
          </a:p>
          <a:p>
            <a:pPr marL="800100" lvl="1" indent="-342900">
              <a:spcAft>
                <a:spcPts val="600"/>
              </a:spcAft>
            </a:pPr>
            <a:endParaRPr lang="nl-NL" sz="3200" dirty="0"/>
          </a:p>
          <a:p>
            <a:pPr marL="800100" lvl="1" indent="-342900">
              <a:spcAft>
                <a:spcPts val="600"/>
              </a:spcAft>
            </a:pPr>
            <a:r>
              <a:rPr lang="nl-NL" sz="3200" dirty="0"/>
              <a:t>Dat activiteiten samengaan.</a:t>
            </a:r>
          </a:p>
          <a:p>
            <a:pPr marL="800100" lvl="1" indent="-342900"/>
            <a:endParaRPr lang="nl-NL" sz="32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C12961F-BB84-0777-E12A-072C81DD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Wat betekent dit voor de gemeenteleden?</a:t>
            </a:r>
          </a:p>
        </p:txBody>
      </p:sp>
    </p:spTree>
    <p:extLst>
      <p:ext uri="{BB962C8B-B14F-4D97-AF65-F5344CB8AC3E}">
        <p14:creationId xmlns:p14="http://schemas.microsoft.com/office/powerpoint/2010/main" val="62166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F4000-3B79-D3A4-B1E9-622BAC684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942EB74-59C5-9985-2665-ECEB76618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nl-NL" sz="3200" dirty="0"/>
              <a:t>Per 1-1-2028 één begroting en één jaarrekening;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nl-NL" sz="3200" dirty="0"/>
              <a:t>Gezamenlijke financiële- en ledenadministratie;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nl-NL" sz="3200" dirty="0"/>
              <a:t>Eén kerkenraad en colleges;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</a:pPr>
            <a:r>
              <a:rPr lang="nl-NL" sz="3200" dirty="0"/>
              <a:t>Gezamenlijke verantwoordelijk voor alles.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CF84ED7-1B87-4B94-0F39-5CF8E4C74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Wat betekent dit voor de </a:t>
            </a:r>
            <a:br>
              <a:rPr lang="nl-NL" sz="3600" dirty="0"/>
            </a:br>
            <a:r>
              <a:rPr lang="nl-NL" sz="3600" dirty="0"/>
              <a:t>kerkenraden en colleges?</a:t>
            </a:r>
          </a:p>
        </p:txBody>
      </p:sp>
    </p:spTree>
    <p:extLst>
      <p:ext uri="{BB962C8B-B14F-4D97-AF65-F5344CB8AC3E}">
        <p14:creationId xmlns:p14="http://schemas.microsoft.com/office/powerpoint/2010/main" val="135531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088BD-75EB-DF78-6A63-9B99C258B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4C074C1-5A2A-1527-707C-1F2619106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0100" lvl="1" indent="-342900"/>
            <a:r>
              <a:rPr lang="nl-NL" sz="3200" dirty="0"/>
              <a:t>Een gedeelte van het vermogen wordt in bestemmingsreserves en voorzieningen verantwoord in bijvoorbeeld:</a:t>
            </a:r>
          </a:p>
          <a:p>
            <a:pPr lvl="2"/>
            <a:r>
              <a:rPr lang="nl-NL" sz="3000" dirty="0"/>
              <a:t>Onderhoudsvoorziening en/of pastorale bestemmingsreserves.</a:t>
            </a:r>
          </a:p>
          <a:p>
            <a:pPr lvl="1"/>
            <a:endParaRPr lang="nl-NL" sz="3200" dirty="0"/>
          </a:p>
          <a:p>
            <a:pPr lvl="1"/>
            <a:r>
              <a:rPr lang="nl-NL" sz="3200" dirty="0"/>
              <a:t>Op deze manier wordt een balans gezocht tussen behoud en ruimte voor de toekomst.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6084DD9-7481-49D7-92A4-FEF178E5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Wat betekent dit voor de bezittingen </a:t>
            </a:r>
            <a:br>
              <a:rPr lang="nl-NL" sz="3600" dirty="0"/>
            </a:br>
            <a:r>
              <a:rPr lang="nl-NL" sz="3600" dirty="0"/>
              <a:t>als alles samengevoegd wordt?</a:t>
            </a:r>
          </a:p>
        </p:txBody>
      </p:sp>
    </p:spTree>
    <p:extLst>
      <p:ext uri="{BB962C8B-B14F-4D97-AF65-F5344CB8AC3E}">
        <p14:creationId xmlns:p14="http://schemas.microsoft.com/office/powerpoint/2010/main" val="3764304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5EA08-E073-237C-7AC9-33D6ECB79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6BAA693-B4CC-8CCB-309F-443A8949E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dirty="0"/>
              <a:t>De kerkenraden nemen na deze beide gemeenteavonden een besluit voor samengaan.</a:t>
            </a:r>
          </a:p>
          <a:p>
            <a:pPr marL="457200" lvl="1" indent="0">
              <a:buNone/>
            </a:pPr>
            <a:endParaRPr lang="nl-NL" sz="3200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Noodzakelijk is de opbouw van een samengaan-dossier</a:t>
            </a:r>
          </a:p>
          <a:p>
            <a:pPr marL="457200" lvl="1" indent="0">
              <a:buNone/>
            </a:pPr>
            <a:r>
              <a:rPr lang="nl-NL" sz="3200" dirty="0"/>
              <a:t>(2026/2027). Het BMCV en CCBB Gelderland Zuid &amp; Oost dient het samengaan goed te keuren.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450D22-52CA-541B-BB42-36B74FE75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H</a:t>
            </a:r>
            <a:r>
              <a:rPr lang="nl-NL" sz="3600" dirty="0"/>
              <a:t>oe ziet het proces van samengaan eruit? </a:t>
            </a:r>
          </a:p>
        </p:txBody>
      </p:sp>
    </p:spTree>
    <p:extLst>
      <p:ext uri="{BB962C8B-B14F-4D97-AF65-F5344CB8AC3E}">
        <p14:creationId xmlns:p14="http://schemas.microsoft.com/office/powerpoint/2010/main" val="240905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6D792-C512-56B1-B93D-3C1EAC94D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007A680-3662-17C3-A666-D5F6661FB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nl-NL" dirty="0"/>
              <a:t>Het samengaan-dossier bestaat uit een groot aantal punten.</a:t>
            </a:r>
          </a:p>
          <a:p>
            <a:pPr>
              <a:spcAft>
                <a:spcPts val="600"/>
              </a:spcAft>
            </a:pPr>
            <a:r>
              <a:rPr lang="nl-NL" dirty="0"/>
              <a:t>De meeste punten dienen uitgewerkt te worden in diverse werkgroepen zoals: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NL" dirty="0"/>
              <a:t> 	Liturgie, 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NL" dirty="0"/>
              <a:t>	Beleidsplan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l-NL" dirty="0"/>
              <a:t>	Diverse gremia uitwerken zoals </a:t>
            </a:r>
            <a:r>
              <a:rPr lang="nl-NL" dirty="0" err="1"/>
              <a:t>krm</a:t>
            </a:r>
            <a:r>
              <a:rPr lang="nl-NL" dirty="0"/>
              <a:t>, diaconie en 	ouderlingen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91E9F0-8BE3-380E-820D-C8953C944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44" y="429133"/>
            <a:ext cx="10515600" cy="1325563"/>
          </a:xfrm>
        </p:spPr>
        <p:txBody>
          <a:bodyPr>
            <a:normAutofit/>
          </a:bodyPr>
          <a:lstStyle/>
          <a:p>
            <a:r>
              <a:rPr lang="nl-NL" sz="3600" dirty="0"/>
              <a:t>Samenvoegingsdossier</a:t>
            </a:r>
          </a:p>
        </p:txBody>
      </p:sp>
    </p:spTree>
    <p:extLst>
      <p:ext uri="{BB962C8B-B14F-4D97-AF65-F5344CB8AC3E}">
        <p14:creationId xmlns:p14="http://schemas.microsoft.com/office/powerpoint/2010/main" val="6336860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jabloon advies" id="{0B1434B7-BF23-4A7D-8D64-69019F89807E}" vid="{054F273D-33A7-45AA-962B-66BB3139B8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advies ppt</Template>
  <TotalTime>1401</TotalTime>
  <Words>406</Words>
  <Application>Microsoft Office PowerPoint</Application>
  <PresentationFormat>Breedbeeld</PresentationFormat>
  <Paragraphs>67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Kantoorthema</vt:lpstr>
      <vt:lpstr>Samengaan</vt:lpstr>
      <vt:lpstr>Streven is het samengaan op  1 januari 2028</vt:lpstr>
      <vt:lpstr>Samengaan</vt:lpstr>
      <vt:lpstr>Wat betekent dit voor de gemeente?</vt:lpstr>
      <vt:lpstr>Wat betekent dit voor de gemeenteleden?</vt:lpstr>
      <vt:lpstr>Wat betekent dit voor de  kerkenraden en colleges?</vt:lpstr>
      <vt:lpstr>Wat betekent dit voor de bezittingen  als alles samengevoegd wordt?</vt:lpstr>
      <vt:lpstr>Hoe ziet het proces van samengaan eruit? </vt:lpstr>
      <vt:lpstr>Samenvoegingsdossier</vt:lpstr>
      <vt:lpstr>Samenvoegingsdossier</vt:lpstr>
      <vt:lpstr>Samenvoegingsdossier plannen met de volgende onderwerpen</vt:lpstr>
      <vt:lpstr>Pauze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Roelof van den Broek</dc:creator>
  <cp:lastModifiedBy>Jan Bruil</cp:lastModifiedBy>
  <cp:revision>13</cp:revision>
  <dcterms:created xsi:type="dcterms:W3CDTF">2024-10-25T11:23:43Z</dcterms:created>
  <dcterms:modified xsi:type="dcterms:W3CDTF">2026-05-19T08:00:38Z</dcterms:modified>
</cp:coreProperties>
</file>